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56" r:id="rId7"/>
    <p:sldId id="257" r:id="rId8"/>
    <p:sldId id="258" r:id="rId9"/>
    <p:sldId id="259" r:id="rId10"/>
    <p:sldId id="268" r:id="rId11"/>
    <p:sldId id="269" r:id="rId12"/>
    <p:sldId id="270" r:id="rId13"/>
    <p:sldId id="271" r:id="rId14"/>
    <p:sldId id="272" r:id="rId15"/>
    <p:sldId id="273" r:id="rId16"/>
    <p:sldId id="274" r:id="rId17"/>
    <p:sldId id="262"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165966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1067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206473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249742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13175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40239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330094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121599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114054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381588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08201-AEFE-4708-B221-D114F061CF6B}" type="datetimeFigureOut">
              <a:rPr lang="en-GB" smtClean="0"/>
              <a:pPr/>
              <a:t>16/07/2014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DEE007-1CFB-4586-8C23-D65143C81D36}" type="slidenum">
              <a:rPr lang="en-GB" smtClean="0"/>
              <a:pPr/>
              <a:t>‹#›</a:t>
            </a:fld>
            <a:endParaRPr lang="en-GB"/>
          </a:p>
        </p:txBody>
      </p:sp>
    </p:spTree>
    <p:extLst>
      <p:ext uri="{BB962C8B-B14F-4D97-AF65-F5344CB8AC3E}">
        <p14:creationId xmlns:p14="http://schemas.microsoft.com/office/powerpoint/2010/main" val="423071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08201-AEFE-4708-B221-D114F061CF6B}" type="datetimeFigureOut">
              <a:rPr lang="en-GB" smtClean="0"/>
              <a:pPr/>
              <a:t>16/07/2014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EE007-1CFB-4586-8C23-D65143C81D36}" type="slidenum">
              <a:rPr lang="en-GB" smtClean="0"/>
              <a:pPr/>
              <a:t>‹#›</a:t>
            </a:fld>
            <a:endParaRPr lang="en-GB"/>
          </a:p>
        </p:txBody>
      </p:sp>
    </p:spTree>
    <p:extLst>
      <p:ext uri="{BB962C8B-B14F-4D97-AF65-F5344CB8AC3E}">
        <p14:creationId xmlns:p14="http://schemas.microsoft.com/office/powerpoint/2010/main" val="266792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localhost\Volumes\HP%20v220w\southampton\PAL!.mp4"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Rectángulo 4"/>
          <p:cNvSpPr/>
          <p:nvPr/>
        </p:nvSpPr>
        <p:spPr>
          <a:xfrm>
            <a:off x="533400" y="1219200"/>
            <a:ext cx="8071048" cy="3954929"/>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00" b="1" i="0" u="none" strike="noStrike" kern="0" cap="none" spc="0" normalizeH="0" baseline="0" noProof="0" dirty="0" smtClean="0">
              <a:ln>
                <a:noFill/>
              </a:ln>
              <a:solidFill>
                <a:prstClr val="black"/>
              </a:solidFill>
              <a:effectLst/>
              <a:uLnTx/>
              <a:uFillTx/>
            </a:endParaRPr>
          </a:p>
          <a:p>
            <a:pPr marR="0" lvl="0" indent="-514350" algn="ctr" defTabSz="457200" eaLnBrk="1" fontAlgn="auto" latinLnBrk="0" hangingPunct="1">
              <a:lnSpc>
                <a:spcPct val="100000"/>
              </a:lnSpc>
              <a:spcBef>
                <a:spcPts val="0"/>
              </a:spcBef>
              <a:spcAft>
                <a:spcPts val="0"/>
              </a:spcAft>
              <a:buClrTx/>
              <a:buSzTx/>
              <a:tabLst/>
              <a:defRPr/>
            </a:pPr>
            <a:r>
              <a:rPr kumimoji="0" lang="es-ES_tradnl" sz="5000" b="1" i="0" u="none" strike="noStrike" kern="0" cap="none" spc="0" normalizeH="0" baseline="0" noProof="0" dirty="0" smtClean="0">
                <a:ln>
                  <a:noFill/>
                </a:ln>
                <a:solidFill>
                  <a:prstClr val="black"/>
                </a:solidFill>
                <a:effectLst/>
                <a:uLnTx/>
                <a:uFillTx/>
              </a:rPr>
              <a:t>PAL!</a:t>
            </a:r>
          </a:p>
          <a:p>
            <a:pPr algn="ctr"/>
            <a:r>
              <a:rPr lang="en-GB" sz="3200" b="1" i="1" dirty="0"/>
              <a:t>Learning together – learning </a:t>
            </a:r>
            <a:r>
              <a:rPr lang="en-GB" sz="3200" b="1" i="1" dirty="0" smtClean="0"/>
              <a:t>with and from </a:t>
            </a:r>
          </a:p>
          <a:p>
            <a:pPr algn="ctr"/>
            <a:r>
              <a:rPr lang="en-GB" sz="3200" b="1" i="1" dirty="0" smtClean="0"/>
              <a:t>each </a:t>
            </a:r>
            <a:r>
              <a:rPr lang="en-GB" sz="3200" b="1" i="1" dirty="0"/>
              <a:t>other: </a:t>
            </a:r>
            <a:endParaRPr lang="en-GB" sz="3200" dirty="0"/>
          </a:p>
          <a:p>
            <a:pPr algn="ctr"/>
            <a:r>
              <a:rPr lang="en-GB" sz="3200" b="1" i="1" dirty="0"/>
              <a:t>Towards a community of L2 users through a Peer Assisted Learning Scheme at </a:t>
            </a:r>
            <a:r>
              <a:rPr lang="en-GB" sz="3200" b="1" i="1" dirty="0" err="1" smtClean="0"/>
              <a:t>Exete</a:t>
            </a:r>
            <a:endParaRPr lang="en-GB" sz="3200" b="1" i="1" dirty="0" smtClean="0"/>
          </a:p>
          <a:p>
            <a:pPr algn="ctr"/>
            <a:endParaRPr lang="en-GB" sz="3200" b="1" i="1" kern="0" dirty="0">
              <a:solidFill>
                <a:prstClr val="black"/>
              </a:solidFill>
            </a:endParaRPr>
          </a:p>
          <a:p>
            <a:pPr algn="ctr"/>
            <a:r>
              <a:rPr lang="es-ES_tradnl" sz="2000" b="1" kern="0" dirty="0" smtClean="0">
                <a:solidFill>
                  <a:prstClr val="black"/>
                </a:solidFill>
              </a:rPr>
              <a:t> Sonia </a:t>
            </a:r>
            <a:r>
              <a:rPr lang="es-ES_tradnl" sz="2000" b="1" kern="0" dirty="0" err="1" smtClean="0">
                <a:solidFill>
                  <a:prstClr val="black"/>
                </a:solidFill>
              </a:rPr>
              <a:t>Cunico</a:t>
            </a:r>
            <a:endParaRPr lang="es-ES_tradnl" sz="2000" b="1" kern="0" dirty="0" smtClean="0">
              <a:solidFill>
                <a:prstClr val="black"/>
              </a:solidFill>
            </a:endParaRPr>
          </a:p>
          <a:p>
            <a:pPr marR="0" lvl="0" indent="-514350" algn="ctr" defTabSz="457200" eaLnBrk="1" fontAlgn="auto" latinLnBrk="0" hangingPunct="1">
              <a:lnSpc>
                <a:spcPct val="100000"/>
              </a:lnSpc>
              <a:spcBef>
                <a:spcPts val="0"/>
              </a:spcBef>
              <a:spcAft>
                <a:spcPts val="0"/>
              </a:spcAft>
              <a:buClrTx/>
              <a:buSzTx/>
              <a:tabLst/>
              <a:defRPr/>
            </a:pPr>
            <a:r>
              <a:rPr kumimoji="0" lang="es-ES_tradnl" sz="2000" b="1" i="0" u="none" strike="noStrike" kern="0" cap="none" spc="0" normalizeH="0" noProof="0" dirty="0" smtClean="0">
                <a:ln>
                  <a:noFill/>
                </a:ln>
                <a:solidFill>
                  <a:prstClr val="black"/>
                </a:solidFill>
                <a:effectLst/>
                <a:uLnTx/>
                <a:uFillTx/>
              </a:rPr>
              <a:t> Juan García-Precedo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187624" y="476672"/>
            <a:ext cx="7200800"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defRPr/>
            </a:pPr>
            <a:r>
              <a:rPr lang="en-US" sz="1600" b="1" dirty="0" smtClean="0">
                <a:solidFill>
                  <a:srgbClr val="0062AB"/>
                </a:solidFill>
                <a:latin typeface="Arial" charset="0"/>
              </a:rPr>
              <a:t> </a:t>
            </a:r>
            <a:r>
              <a:rPr lang="en-US" sz="3200" b="1" dirty="0" smtClean="0">
                <a:solidFill>
                  <a:srgbClr val="0062AB"/>
                </a:solidFill>
                <a:latin typeface="Arial" charset="0"/>
              </a:rPr>
              <a:t>THE STUDY – Thematic analysis</a:t>
            </a:r>
          </a:p>
          <a:p>
            <a:pPr marL="342900" indent="-342900" defTabSz="457200">
              <a:spcBef>
                <a:spcPct val="50000"/>
              </a:spcBef>
              <a:buAutoNum type="arabicParenR"/>
              <a:defRPr/>
            </a:pPr>
            <a:r>
              <a:rPr lang="en-GB" sz="3200" dirty="0" smtClean="0"/>
              <a:t>Autonomous </a:t>
            </a:r>
            <a:r>
              <a:rPr lang="en-GB" sz="3200" dirty="0"/>
              <a:t>learning and critical awareness of one’s competences; </a:t>
            </a:r>
            <a:endParaRPr lang="en-GB" sz="3200" dirty="0" smtClean="0"/>
          </a:p>
          <a:p>
            <a:pPr defTabSz="457200">
              <a:spcBef>
                <a:spcPct val="50000"/>
              </a:spcBef>
              <a:defRPr/>
            </a:pPr>
            <a:r>
              <a:rPr lang="en-GB" sz="3200" dirty="0" smtClean="0"/>
              <a:t>2</a:t>
            </a:r>
            <a:r>
              <a:rPr lang="en-GB" sz="3200" dirty="0"/>
              <a:t>) Joining the imagined community of expert L2 users.</a:t>
            </a:r>
          </a:p>
          <a:p>
            <a:pPr defTabSz="457200">
              <a:spcBef>
                <a:spcPct val="50000"/>
              </a:spcBef>
              <a:defRPr/>
            </a:pPr>
            <a:endParaRPr lang="en-US" sz="3200" b="1" dirty="0" smtClean="0">
              <a:solidFill>
                <a:srgbClr val="0062AB"/>
              </a:solidFill>
              <a:latin typeface="Arial" charset="0"/>
            </a:endParaRP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396666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defRPr/>
            </a:pPr>
            <a:r>
              <a:rPr lang="en-US" sz="3600" b="1" dirty="0" smtClean="0">
                <a:solidFill>
                  <a:srgbClr val="0062AB"/>
                </a:solidFill>
                <a:latin typeface="Arial" charset="0"/>
              </a:rPr>
              <a:t> </a:t>
            </a:r>
            <a:r>
              <a:rPr lang="en-GB" sz="2400" b="1" dirty="0"/>
              <a:t>Autonomous learning and critical awareness of one’s competences</a:t>
            </a:r>
            <a:endParaRPr lang="en-GB" sz="2400" dirty="0"/>
          </a:p>
          <a:p>
            <a:r>
              <a:rPr lang="en-GB" sz="2400" dirty="0"/>
              <a:t>P1:</a:t>
            </a:r>
            <a:r>
              <a:rPr lang="it-IT" sz="2400" dirty="0"/>
              <a:t>00:28</a:t>
            </a:r>
            <a:endParaRPr lang="en-GB" sz="2400" dirty="0"/>
          </a:p>
          <a:p>
            <a:r>
              <a:rPr lang="en-GB" sz="2400" dirty="0"/>
              <a:t>So, as </a:t>
            </a:r>
            <a:r>
              <a:rPr lang="en-GB" sz="2400" b="1" dirty="0"/>
              <a:t>I’m struggling</a:t>
            </a:r>
            <a:r>
              <a:rPr lang="en-GB" sz="2400" dirty="0"/>
              <a:t>…I picked up Russian in September and I’ve studied Latin languages for quite a while now but Russian was like nothing I had ever studied before. </a:t>
            </a:r>
          </a:p>
          <a:p>
            <a:r>
              <a:rPr lang="en-GB" sz="2400" dirty="0"/>
              <a:t>2:01</a:t>
            </a:r>
          </a:p>
          <a:p>
            <a:r>
              <a:rPr lang="en-GB" sz="2400" dirty="0"/>
              <a:t>when it comes to speaking or </a:t>
            </a:r>
            <a:r>
              <a:rPr lang="en-GB" sz="2400" b="1" dirty="0"/>
              <a:t>reading aloud</a:t>
            </a:r>
            <a:r>
              <a:rPr lang="en-GB" sz="2400" dirty="0"/>
              <a:t> - which was an element of my exam as well – it’s always much better if you’ve got someone right there one-on-one time who’s correcting you as and when you go along. So that’s probably the thing I benefitted from the most.  And also the fact that it really is tailored to what </a:t>
            </a:r>
            <a:r>
              <a:rPr lang="en-GB" sz="2400" b="1" dirty="0"/>
              <a:t>you want from it</a:t>
            </a:r>
            <a:r>
              <a:rPr lang="en-GB" sz="2400" dirty="0"/>
              <a:t>.</a:t>
            </a:r>
          </a:p>
          <a:p>
            <a:pPr defTabSz="457200">
              <a:spcBef>
                <a:spcPct val="50000"/>
              </a:spcBef>
              <a:defRPr/>
            </a:pPr>
            <a:endParaRPr lang="en-US" sz="2400" b="1" dirty="0" smtClean="0">
              <a:solidFill>
                <a:srgbClr val="0062AB"/>
              </a:solidFill>
              <a:latin typeface="Arial" charset="0"/>
            </a:endParaRP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109184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r>
              <a:rPr lang="en-GB" sz="2400" dirty="0"/>
              <a:t>P2/3 </a:t>
            </a:r>
          </a:p>
          <a:p>
            <a:r>
              <a:rPr lang="en-GB" sz="2400" dirty="0"/>
              <a:t>00:56</a:t>
            </a:r>
          </a:p>
          <a:p>
            <a:r>
              <a:rPr lang="en-GB" sz="2400" dirty="0"/>
              <a:t>just </a:t>
            </a:r>
            <a:r>
              <a:rPr lang="en-GB" sz="2400" b="1" dirty="0"/>
              <a:t>support</a:t>
            </a:r>
            <a:r>
              <a:rPr lang="en-GB" sz="2400" dirty="0"/>
              <a:t> them really. We talked a lot about the </a:t>
            </a:r>
            <a:r>
              <a:rPr lang="en-GB" sz="2400" b="1" dirty="0"/>
              <a:t>exam, what to expect and how to prepare</a:t>
            </a:r>
            <a:r>
              <a:rPr lang="en-GB" sz="2400" dirty="0"/>
              <a:t>.</a:t>
            </a:r>
          </a:p>
          <a:p>
            <a:r>
              <a:rPr lang="en-GB" sz="2400" dirty="0"/>
              <a:t>02:01</a:t>
            </a:r>
          </a:p>
          <a:p>
            <a:r>
              <a:rPr lang="en-GB" sz="2400" dirty="0"/>
              <a:t> It was </a:t>
            </a:r>
            <a:r>
              <a:rPr lang="en-GB" sz="2400" b="1" dirty="0"/>
              <a:t>left up to us really</a:t>
            </a:r>
            <a:r>
              <a:rPr lang="en-GB" sz="2400" dirty="0"/>
              <a:t>. We kind of discussed a few days before what we were going to do just so that we’re not overlapping.</a:t>
            </a:r>
          </a:p>
          <a:p>
            <a:r>
              <a:rPr lang="en-GB" sz="2400" dirty="0"/>
              <a:t>And </a:t>
            </a:r>
            <a:r>
              <a:rPr lang="en-GB" sz="2400" b="1" dirty="0"/>
              <a:t>we asked them what areas they want to focus on</a:t>
            </a:r>
            <a:r>
              <a:rPr lang="en-GB" sz="2400" dirty="0"/>
              <a:t> so that we tailor it to them. So if they want speaking - like last term I helped with Spanish speaking because that’s the area they found most difficult. But then this term has been more about grammar.</a:t>
            </a:r>
          </a:p>
          <a:p>
            <a:pPr defTabSz="457200">
              <a:spcBef>
                <a:spcPct val="50000"/>
              </a:spcBef>
              <a:defRPr/>
            </a:pPr>
            <a:endParaRPr lang="en-US" sz="3600" b="1" dirty="0" smtClean="0">
              <a:solidFill>
                <a:srgbClr val="0062AB"/>
              </a:solidFill>
              <a:latin typeface="Arial" charset="0"/>
            </a:endParaRP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348527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defRPr/>
            </a:pPr>
            <a:r>
              <a:rPr lang="en-US" sz="3600" b="1" dirty="0" smtClean="0">
                <a:solidFill>
                  <a:srgbClr val="0062AB"/>
                </a:solidFill>
                <a:latin typeface="Arial" charset="0"/>
              </a:rPr>
              <a:t> </a:t>
            </a:r>
          </a:p>
          <a:p>
            <a:r>
              <a:rPr lang="en-GB" sz="2800" dirty="0"/>
              <a:t>P1 00:56</a:t>
            </a:r>
          </a:p>
          <a:p>
            <a:r>
              <a:rPr lang="en-GB" sz="2800" dirty="0"/>
              <a:t>And we give them </a:t>
            </a:r>
            <a:r>
              <a:rPr lang="en-GB" sz="2800" b="1" dirty="0"/>
              <a:t>resources</a:t>
            </a:r>
            <a:r>
              <a:rPr lang="en-GB" sz="2800" dirty="0"/>
              <a:t> that we found useful outside of the topics. We tell them about apps that we use and synonym books that we have so that </a:t>
            </a:r>
            <a:r>
              <a:rPr lang="en-GB" sz="2800" b="1" dirty="0"/>
              <a:t>they can like get up on the people</a:t>
            </a:r>
            <a:r>
              <a:rPr lang="en-GB" sz="2800" dirty="0"/>
              <a:t>.</a:t>
            </a:r>
          </a:p>
          <a:p>
            <a:r>
              <a:rPr lang="en-GB" sz="2800" dirty="0"/>
              <a:t>Just how to really </a:t>
            </a:r>
            <a:r>
              <a:rPr lang="en-GB" sz="2800" b="1" dirty="0"/>
              <a:t>study independently</a:t>
            </a:r>
            <a:r>
              <a:rPr lang="en-GB" sz="2800" dirty="0"/>
              <a:t> and what to do outside of the classroom when you leave the seminars and lectures, that kind of thing.</a:t>
            </a:r>
          </a:p>
          <a:p>
            <a:pPr defTabSz="457200">
              <a:spcBef>
                <a:spcPct val="50000"/>
              </a:spcBef>
              <a:defRPr/>
            </a:pPr>
            <a:endParaRPr lang="en-US" sz="2000" dirty="0">
              <a:solidFill>
                <a:srgbClr val="0062AB"/>
              </a:solidFill>
              <a:latin typeface="Arial" charset="0"/>
            </a:endParaRPr>
          </a:p>
        </p:txBody>
      </p:sp>
    </p:spTree>
    <p:extLst>
      <p:ext uri="{BB962C8B-B14F-4D97-AF65-F5344CB8AC3E}">
        <p14:creationId xmlns:p14="http://schemas.microsoft.com/office/powerpoint/2010/main" val="547445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2" name="Rectangle 1"/>
          <p:cNvSpPr/>
          <p:nvPr/>
        </p:nvSpPr>
        <p:spPr>
          <a:xfrm>
            <a:off x="323527" y="1464950"/>
            <a:ext cx="8369535" cy="4493538"/>
          </a:xfrm>
          <a:prstGeom prst="rect">
            <a:avLst/>
          </a:prstGeom>
        </p:spPr>
        <p:txBody>
          <a:bodyPr wrap="square">
            <a:spAutoFit/>
          </a:bodyPr>
          <a:lstStyle/>
          <a:p>
            <a:endParaRPr lang="en-GB" sz="2200" dirty="0" smtClean="0"/>
          </a:p>
          <a:p>
            <a:r>
              <a:rPr lang="en-GB" sz="2400" dirty="0" smtClean="0"/>
              <a:t>We were interested in </a:t>
            </a:r>
            <a:r>
              <a:rPr lang="en-GB" sz="2400" b="1" dirty="0" smtClean="0"/>
              <a:t>scaffolding </a:t>
            </a:r>
            <a:r>
              <a:rPr lang="en-GB" sz="2400" b="1" dirty="0"/>
              <a:t>the creation of a community of learners</a:t>
            </a:r>
            <a:r>
              <a:rPr lang="en-GB" sz="2400" dirty="0"/>
              <a:t>’ and creating opportunities for students to develop their sense of belonging to the imagined community of successful L2 users</a:t>
            </a:r>
            <a:r>
              <a:rPr lang="en-GB" sz="2400" dirty="0" smtClean="0"/>
              <a:t>.</a:t>
            </a:r>
            <a:endParaRPr lang="en-GB" sz="2400" dirty="0"/>
          </a:p>
          <a:p>
            <a:endParaRPr lang="en-GB" sz="2400" dirty="0" smtClean="0"/>
          </a:p>
          <a:p>
            <a:r>
              <a:rPr lang="en-GB" sz="2400" b="1" dirty="0" smtClean="0"/>
              <a:t>Community of Practice</a:t>
            </a:r>
            <a:r>
              <a:rPr lang="en-GB" sz="2400" dirty="0" smtClean="0"/>
              <a:t>: Lave </a:t>
            </a:r>
            <a:r>
              <a:rPr lang="en-GB" sz="2400" dirty="0"/>
              <a:t>and Wenger’s (</a:t>
            </a:r>
            <a:r>
              <a:rPr lang="en-GB" sz="2400" dirty="0" smtClean="0"/>
              <a:t>1991):</a:t>
            </a:r>
          </a:p>
          <a:p>
            <a:r>
              <a:rPr lang="en-GB" sz="2400" dirty="0" smtClean="0"/>
              <a:t>Through </a:t>
            </a:r>
            <a:r>
              <a:rPr lang="en-GB" sz="2400" dirty="0"/>
              <a:t>a process of legitimate peripheral participation newcomers interact with old-times in a given community setting, becoming increasingly experienced in the practices that characterise that community, and gradually move towards fuller participation in that community. </a:t>
            </a:r>
          </a:p>
        </p:txBody>
      </p:sp>
      <p:sp>
        <p:nvSpPr>
          <p:cNvPr id="5" name="Text Box 3"/>
          <p:cNvSpPr txBox="1">
            <a:spLocks noChangeArrowheads="1"/>
          </p:cNvSpPr>
          <p:nvPr/>
        </p:nvSpPr>
        <p:spPr bwMode="auto">
          <a:xfrm>
            <a:off x="152400" y="153987"/>
            <a:ext cx="90106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 </a:t>
            </a: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135055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 </a:t>
            </a:r>
          </a:p>
          <a:p>
            <a:r>
              <a:rPr lang="en-GB" dirty="0"/>
              <a:t>P2/3 3:47</a:t>
            </a:r>
          </a:p>
          <a:p>
            <a:r>
              <a:rPr lang="en-GB" sz="2400" dirty="0"/>
              <a:t>And I think if anyone is interested in doing teaching then it’s quite a </a:t>
            </a:r>
            <a:r>
              <a:rPr lang="en-GB" sz="2400" b="1" dirty="0"/>
              <a:t>good way to get some practice</a:t>
            </a:r>
            <a:r>
              <a:rPr lang="en-GB" sz="2400" dirty="0"/>
              <a:t>. And it’s </a:t>
            </a:r>
            <a:r>
              <a:rPr lang="en-GB" sz="2400" b="1" dirty="0"/>
              <a:t>always good for CVs</a:t>
            </a:r>
            <a:r>
              <a:rPr lang="en-GB" sz="2400" dirty="0"/>
              <a:t> like showing that </a:t>
            </a:r>
            <a:r>
              <a:rPr lang="en-GB" sz="2400" b="1" dirty="0"/>
              <a:t>you can work</a:t>
            </a:r>
            <a:r>
              <a:rPr lang="en-GB" sz="2400" dirty="0"/>
              <a:t> with other people and help </a:t>
            </a:r>
            <a:r>
              <a:rPr lang="en-GB" sz="2400" b="1" dirty="0"/>
              <a:t>teach</a:t>
            </a:r>
            <a:r>
              <a:rPr lang="en-GB" sz="2400" dirty="0"/>
              <a:t> them.</a:t>
            </a:r>
          </a:p>
          <a:p>
            <a:r>
              <a:rPr lang="en-GB" sz="2400" dirty="0"/>
              <a:t>4:17</a:t>
            </a:r>
          </a:p>
          <a:p>
            <a:r>
              <a:rPr lang="en-GB" sz="2400" dirty="0"/>
              <a:t>N: Yeah, I suppose up until now our language hasn’t been good enough I guess to be able to teach but now </a:t>
            </a:r>
            <a:r>
              <a:rPr lang="en-GB" sz="2400" b="1" dirty="0"/>
              <a:t>at degree level we’ve got enough knowledge to go and explain things</a:t>
            </a:r>
            <a:r>
              <a:rPr lang="en-GB" sz="2400" dirty="0"/>
              <a:t>.</a:t>
            </a:r>
          </a:p>
          <a:p>
            <a:r>
              <a:rPr lang="en-GB" sz="2400" dirty="0"/>
              <a:t>4:54</a:t>
            </a:r>
          </a:p>
          <a:p>
            <a:r>
              <a:rPr lang="en-GB" sz="2400" dirty="0"/>
              <a:t>N: Oh yeah because when I had my interview for my year abroad placement I spoke a lot about PAL and that was one of the things that made them give me the job really […] And also it is a way of </a:t>
            </a:r>
            <a:r>
              <a:rPr lang="en-GB" sz="2400" b="1" dirty="0"/>
              <a:t>boosting your confidence because you realise how far you’re come since first year</a:t>
            </a:r>
            <a:r>
              <a:rPr lang="en-GB" sz="2400" dirty="0"/>
              <a:t> </a:t>
            </a:r>
          </a:p>
          <a:p>
            <a:pPr defTabSz="457200">
              <a:spcBef>
                <a:spcPct val="50000"/>
              </a:spcBef>
              <a:defRPr/>
            </a:pPr>
            <a:endParaRPr lang="en-US" sz="2400" dirty="0">
              <a:solidFill>
                <a:srgbClr val="0062AB"/>
              </a:solidFill>
              <a:latin typeface="Arial" charset="0"/>
            </a:endParaRPr>
          </a:p>
        </p:txBody>
      </p:sp>
    </p:spTree>
    <p:extLst>
      <p:ext uri="{BB962C8B-B14F-4D97-AF65-F5344CB8AC3E}">
        <p14:creationId xmlns:p14="http://schemas.microsoft.com/office/powerpoint/2010/main" val="411989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 </a:t>
            </a:r>
          </a:p>
          <a:p>
            <a:pPr defTabSz="457200">
              <a:spcBef>
                <a:spcPct val="50000"/>
              </a:spcBef>
              <a:defRPr/>
            </a:pPr>
            <a:r>
              <a:rPr lang="en-US" sz="3600" b="1" dirty="0" smtClean="0">
                <a:solidFill>
                  <a:srgbClr val="0062AB"/>
                </a:solidFill>
                <a:latin typeface="Arial" charset="0"/>
              </a:rPr>
              <a:t>VIDEO</a:t>
            </a:r>
            <a:endParaRPr lang="en-US" sz="3600" b="1" dirty="0">
              <a:solidFill>
                <a:srgbClr val="0062AB"/>
              </a:solidFill>
              <a:latin typeface="Arial" charset="0"/>
            </a:endParaRPr>
          </a:p>
          <a:p>
            <a:r>
              <a:rPr lang="en-GB" dirty="0" smtClean="0"/>
              <a:t>P1 </a:t>
            </a:r>
            <a:r>
              <a:rPr lang="en-GB" dirty="0"/>
              <a:t>4:24</a:t>
            </a:r>
          </a:p>
          <a:p>
            <a:r>
              <a:rPr lang="en-GB" sz="2400" dirty="0"/>
              <a:t>So you either have to say right we have to make this continuous and that all comes down to your </a:t>
            </a:r>
            <a:r>
              <a:rPr lang="en-GB" sz="2400" b="1" dirty="0"/>
              <a:t>teacher</a:t>
            </a:r>
            <a:r>
              <a:rPr lang="en-GB" sz="2400" dirty="0"/>
              <a:t> because obviously if I turned up by myself with my partner then that’s not great because there’s no </a:t>
            </a:r>
            <a:r>
              <a:rPr lang="en-GB" sz="2400" b="1" dirty="0"/>
              <a:t>teacher</a:t>
            </a:r>
            <a:r>
              <a:rPr lang="en-GB" sz="2400" dirty="0"/>
              <a:t> for us. So it’s very much you rely a lot on the availability of your </a:t>
            </a:r>
            <a:r>
              <a:rPr lang="en-GB" sz="2400" b="1" dirty="0"/>
              <a:t>teacher</a:t>
            </a:r>
            <a:r>
              <a:rPr lang="en-GB" sz="2400" dirty="0"/>
              <a:t> to be able to help you out. But again that’s completely normal because they’re doing it of their own will and take up their own time. So I think the challenge for me was timing, finding a communal time. </a:t>
            </a:r>
          </a:p>
          <a:p>
            <a:r>
              <a:rPr lang="en-GB" sz="2400" dirty="0"/>
              <a:t>Sorry I didn’t know that was the term I was supposed to use – </a:t>
            </a:r>
            <a:r>
              <a:rPr lang="en-GB" sz="2400" b="1" dirty="0"/>
              <a:t>facilitator</a:t>
            </a:r>
            <a:r>
              <a:rPr lang="en-GB" sz="2400" dirty="0"/>
              <a:t>. </a:t>
            </a: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392582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 y="-27384"/>
            <a:ext cx="9169873" cy="6885384"/>
          </a:xfrm>
          <a:prstGeom prst="rect">
            <a:avLst/>
          </a:prstGeom>
        </p:spPr>
      </p:pic>
      <p:pic>
        <p:nvPicPr>
          <p:cNvPr id="5" name="PAL!.mp4">
            <a:hlinkClick r:id="" action="ppaction://media"/>
          </p:cNvPr>
          <p:cNvPicPr/>
          <p:nvPr>
            <a:videoFile r:link="rId1"/>
          </p:nvPr>
        </p:nvPicPr>
        <p:blipFill>
          <a:blip r:embed="rId4"/>
          <a:stretch>
            <a:fillRect/>
          </a:stretch>
        </p:blipFill>
        <p:spPr>
          <a:xfrm>
            <a:off x="0" y="34290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Students’ feedback</a:t>
            </a:r>
          </a:p>
          <a:p>
            <a:r>
              <a:rPr lang="en-GB" dirty="0" smtClean="0"/>
              <a:t>Value for money</a:t>
            </a:r>
          </a:p>
          <a:p>
            <a:pPr marL="0" indent="0">
              <a:buNone/>
            </a:pPr>
            <a:r>
              <a:rPr lang="en-GB" sz="2400" dirty="0" smtClean="0"/>
              <a:t>I appreciate that cost might be the main restricting factor in providing more classes and tuition. This may not be the appropriate forum, but I can’t help but think that , given the tuition fee we pay, if the University spent their money less on extra-curricular programmes and more on the actual teaching of ur degree courses, my fellow students, who, maybe less vocally, do share my sentiments _ and I would feel happier that we are getting ‘value’ for our money.</a:t>
            </a:r>
          </a:p>
          <a:p>
            <a:pPr marL="0" indent="0">
              <a:buNone/>
            </a:pPr>
            <a:endParaRPr lang="en-GB" sz="2400" dirty="0"/>
          </a:p>
          <a:p>
            <a:pPr marL="0" indent="0">
              <a:buNone/>
            </a:pPr>
            <a:r>
              <a:rPr lang="en-GB" sz="2400" dirty="0" smtClean="0"/>
              <a:t>Four hours a week are not enough to learn a language. I would get more for my 9K in a private school.</a:t>
            </a:r>
          </a:p>
          <a:p>
            <a:endParaRPr lang="en-GB" dirty="0"/>
          </a:p>
        </p:txBody>
      </p:sp>
    </p:spTree>
    <p:extLst>
      <p:ext uri="{BB962C8B-B14F-4D97-AF65-F5344CB8AC3E}">
        <p14:creationId xmlns:p14="http://schemas.microsoft.com/office/powerpoint/2010/main" val="292359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defRPr/>
            </a:pPr>
            <a:endParaRPr lang="en-US" sz="3000" dirty="0">
              <a:solidFill>
                <a:srgbClr val="0062AB"/>
              </a:solidFill>
              <a:latin typeface="Arial" charset="0"/>
            </a:endParaRPr>
          </a:p>
        </p:txBody>
      </p:sp>
      <p:sp>
        <p:nvSpPr>
          <p:cNvPr id="2" name="Rectangle 1"/>
          <p:cNvSpPr/>
          <p:nvPr/>
        </p:nvSpPr>
        <p:spPr>
          <a:xfrm>
            <a:off x="539552" y="1052736"/>
            <a:ext cx="7992888" cy="3447098"/>
          </a:xfrm>
          <a:prstGeom prst="rect">
            <a:avLst/>
          </a:prstGeom>
        </p:spPr>
        <p:txBody>
          <a:bodyPr wrap="square">
            <a:spAutoFit/>
          </a:bodyPr>
          <a:lstStyle/>
          <a:p>
            <a:pPr defTabSz="457200">
              <a:spcBef>
                <a:spcPct val="50000"/>
              </a:spcBef>
              <a:defRPr/>
            </a:pPr>
            <a:r>
              <a:rPr lang="en-US" sz="3200" b="1" dirty="0">
                <a:solidFill>
                  <a:srgbClr val="0062AB"/>
                </a:solidFill>
                <a:latin typeface="Arial" charset="0"/>
              </a:rPr>
              <a:t>‘Imagined communities’ </a:t>
            </a:r>
          </a:p>
          <a:p>
            <a:pPr defTabSz="457200">
              <a:spcBef>
                <a:spcPct val="50000"/>
              </a:spcBef>
              <a:defRPr/>
            </a:pPr>
            <a:r>
              <a:rPr lang="en-US" sz="2400" b="1" dirty="0">
                <a:solidFill>
                  <a:srgbClr val="0062AB"/>
                </a:solidFill>
                <a:latin typeface="Arial" charset="0"/>
              </a:rPr>
              <a:t>Language learners are stimulated to invest </a:t>
            </a:r>
            <a:r>
              <a:rPr lang="en-US" sz="2400" b="1" i="1" u="sng" dirty="0">
                <a:solidFill>
                  <a:srgbClr val="0062AB"/>
                </a:solidFill>
                <a:latin typeface="Arial" charset="0"/>
              </a:rPr>
              <a:t>or not </a:t>
            </a:r>
            <a:r>
              <a:rPr lang="en-US" sz="2400" b="1" dirty="0">
                <a:solidFill>
                  <a:srgbClr val="0062AB"/>
                </a:solidFill>
                <a:latin typeface="Arial" charset="0"/>
              </a:rPr>
              <a:t>in their language learning depending on the communities that they see or imagine themselves belonging to in their present or in their future.</a:t>
            </a:r>
          </a:p>
          <a:p>
            <a:pPr defTabSz="457200">
              <a:spcBef>
                <a:spcPct val="50000"/>
              </a:spcBef>
              <a:defRPr/>
            </a:pPr>
            <a:r>
              <a:rPr lang="en-US" sz="2400" b="1" dirty="0">
                <a:solidFill>
                  <a:srgbClr val="0062AB"/>
                </a:solidFill>
                <a:latin typeface="Arial" charset="0"/>
              </a:rPr>
              <a:t>(Norton, 2001)</a:t>
            </a:r>
          </a:p>
          <a:p>
            <a:pPr defTabSz="457200">
              <a:spcBef>
                <a:spcPct val="50000"/>
              </a:spcBef>
              <a:defRPr/>
            </a:pPr>
            <a:endParaRPr lang="en-US" sz="2800" b="1" dirty="0">
              <a:solidFill>
                <a:srgbClr val="0062AB"/>
              </a:solidFill>
              <a:latin typeface="Arial" charset="0"/>
            </a:endParaRPr>
          </a:p>
        </p:txBody>
      </p:sp>
    </p:spTree>
    <p:extLst>
      <p:ext uri="{BB962C8B-B14F-4D97-AF65-F5344CB8AC3E}">
        <p14:creationId xmlns:p14="http://schemas.microsoft.com/office/powerpoint/2010/main" val="45716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2" name="Rectangle 1"/>
          <p:cNvSpPr/>
          <p:nvPr/>
        </p:nvSpPr>
        <p:spPr>
          <a:xfrm>
            <a:off x="208434" y="1580644"/>
            <a:ext cx="8280920" cy="3724096"/>
          </a:xfrm>
          <a:prstGeom prst="rect">
            <a:avLst/>
          </a:prstGeom>
        </p:spPr>
        <p:txBody>
          <a:bodyPr wrap="square">
            <a:spAutoFit/>
          </a:bodyPr>
          <a:lstStyle/>
          <a:p>
            <a:r>
              <a:rPr lang="en-GB" sz="2800" dirty="0" smtClean="0"/>
              <a:t>“…</a:t>
            </a:r>
            <a:r>
              <a:rPr lang="en-GB" sz="2800" i="1" dirty="0"/>
              <a:t>learning with and from each other</a:t>
            </a:r>
            <a:r>
              <a:rPr lang="en-GB" sz="2800" dirty="0"/>
              <a:t> is a necessary and important aspect of all courses. The role it plays varies widely and the forms it takes are very diverse, but</a:t>
            </a:r>
            <a:r>
              <a:rPr lang="en-GB" sz="2800" i="1" dirty="0"/>
              <a:t> without it students gain an impoverished education</a:t>
            </a:r>
            <a:r>
              <a:rPr lang="en-GB" sz="2800" dirty="0"/>
              <a:t>.” (</a:t>
            </a:r>
            <a:r>
              <a:rPr lang="en-GB" sz="2800" dirty="0" err="1"/>
              <a:t>Boud</a:t>
            </a:r>
            <a:r>
              <a:rPr lang="en-GB" sz="2800" dirty="0"/>
              <a:t>, 2001</a:t>
            </a:r>
            <a:r>
              <a:rPr lang="en-GB" sz="2800" dirty="0" smtClean="0"/>
              <a:t>)</a:t>
            </a:r>
          </a:p>
          <a:p>
            <a:endParaRPr lang="en-GB" sz="2400" dirty="0"/>
          </a:p>
          <a:p>
            <a:endParaRPr lang="en-GB" sz="2400" dirty="0" smtClean="0"/>
          </a:p>
          <a:p>
            <a:endParaRPr lang="en-GB" sz="2400" dirty="0"/>
          </a:p>
          <a:p>
            <a:endParaRPr lang="en-GB" sz="2400" dirty="0"/>
          </a:p>
        </p:txBody>
      </p:sp>
      <p:sp>
        <p:nvSpPr>
          <p:cNvPr id="5" name="Text Box 3"/>
          <p:cNvSpPr txBox="1">
            <a:spLocks noChangeArrowheads="1"/>
          </p:cNvSpPr>
          <p:nvPr/>
        </p:nvSpPr>
        <p:spPr bwMode="auto">
          <a:xfrm>
            <a:off x="152400" y="153987"/>
            <a:ext cx="901065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buFontTx/>
              <a:buChar char="-"/>
              <a:defRPr/>
            </a:pPr>
            <a:endParaRPr lang="en-US" sz="3600" b="1" dirty="0">
              <a:solidFill>
                <a:srgbClr val="0062AB"/>
              </a:solidFill>
              <a:latin typeface="Arial" charset="0"/>
            </a:endParaRPr>
          </a:p>
          <a:p>
            <a:pPr defTabSz="457200">
              <a:spcBef>
                <a:spcPct val="50000"/>
              </a:spcBef>
              <a:defRPr/>
            </a:pPr>
            <a:endParaRPr lang="en-US" sz="3000" dirty="0">
              <a:solidFill>
                <a:srgbClr val="0062AB"/>
              </a:solidFill>
              <a:latin typeface="Arial" charset="0"/>
            </a:endParaRPr>
          </a:p>
        </p:txBody>
      </p:sp>
    </p:spTree>
    <p:extLst>
      <p:ext uri="{BB962C8B-B14F-4D97-AF65-F5344CB8AC3E}">
        <p14:creationId xmlns:p14="http://schemas.microsoft.com/office/powerpoint/2010/main" val="107611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 </a:t>
            </a:r>
          </a:p>
          <a:p>
            <a:pPr defTabSz="457200">
              <a:spcBef>
                <a:spcPct val="50000"/>
              </a:spcBef>
              <a:defRPr/>
            </a:pPr>
            <a:endParaRPr lang="en-US" sz="3000" dirty="0">
              <a:solidFill>
                <a:srgbClr val="0062AB"/>
              </a:solidFill>
              <a:latin typeface="Arial" charset="0"/>
            </a:endParaRPr>
          </a:p>
        </p:txBody>
      </p:sp>
      <p:sp>
        <p:nvSpPr>
          <p:cNvPr id="2" name="Rectangle 1"/>
          <p:cNvSpPr/>
          <p:nvPr/>
        </p:nvSpPr>
        <p:spPr>
          <a:xfrm>
            <a:off x="467544" y="980728"/>
            <a:ext cx="7488832" cy="4216539"/>
          </a:xfrm>
          <a:prstGeom prst="rect">
            <a:avLst/>
          </a:prstGeom>
        </p:spPr>
        <p:txBody>
          <a:bodyPr wrap="square">
            <a:spAutoFit/>
          </a:bodyPr>
          <a:lstStyle/>
          <a:p>
            <a:endParaRPr lang="en-GB" sz="2400" i="1" dirty="0" smtClean="0"/>
          </a:p>
          <a:p>
            <a:r>
              <a:rPr lang="en-GB" sz="2400" i="1" dirty="0" smtClean="0"/>
              <a:t>Commodification of Education</a:t>
            </a:r>
            <a:endParaRPr lang="en-GB" sz="2400" i="1" dirty="0"/>
          </a:p>
          <a:p>
            <a:endParaRPr lang="en-GB" sz="2400" i="1" dirty="0" smtClean="0"/>
          </a:p>
          <a:p>
            <a:r>
              <a:rPr lang="en-GB" sz="2800" i="1" dirty="0" smtClean="0"/>
              <a:t>The </a:t>
            </a:r>
            <a:r>
              <a:rPr lang="en-GB" sz="2800" i="1" dirty="0"/>
              <a:t>process whereby social domains and institutions, whose concern is not producing commodities in the narrower economic sense of goods for sale, come nevertheless to be organised and conceptualised in terms of commodity production, distribution and consumption. </a:t>
            </a:r>
            <a:r>
              <a:rPr lang="en-GB" sz="2800" dirty="0"/>
              <a:t>(</a:t>
            </a:r>
            <a:r>
              <a:rPr lang="en-GB" sz="2800" dirty="0" err="1"/>
              <a:t>Fairclough</a:t>
            </a:r>
            <a:r>
              <a:rPr lang="en-GB" sz="2800" dirty="0"/>
              <a:t>, 1993: 133)</a:t>
            </a:r>
          </a:p>
        </p:txBody>
      </p:sp>
    </p:spTree>
    <p:extLst>
      <p:ext uri="{BB962C8B-B14F-4D97-AF65-F5344CB8AC3E}">
        <p14:creationId xmlns:p14="http://schemas.microsoft.com/office/powerpoint/2010/main" val="2796682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Rectángulo 4"/>
          <p:cNvSpPr/>
          <p:nvPr/>
        </p:nvSpPr>
        <p:spPr>
          <a:xfrm>
            <a:off x="611560" y="764704"/>
            <a:ext cx="8532440" cy="477054"/>
          </a:xfrm>
          <a:prstGeom prst="rect">
            <a:avLst/>
          </a:prstGeom>
        </p:spPr>
        <p:txBody>
          <a:bodyPr wrap="square">
            <a:spAutoFit/>
          </a:bodyPr>
          <a:lstStyle/>
          <a:p>
            <a:r>
              <a:rPr lang="en-GB" sz="2400" dirty="0"/>
              <a:t> </a:t>
            </a:r>
          </a:p>
        </p:txBody>
      </p:sp>
      <p:sp>
        <p:nvSpPr>
          <p:cNvPr id="7" name="Text Box 3"/>
          <p:cNvSpPr txBox="1">
            <a:spLocks noChangeArrowheads="1"/>
          </p:cNvSpPr>
          <p:nvPr/>
        </p:nvSpPr>
        <p:spPr bwMode="auto">
          <a:xfrm>
            <a:off x="152400" y="153987"/>
            <a:ext cx="90106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a:t>
            </a:r>
          </a:p>
          <a:p>
            <a:pPr defTabSz="457200">
              <a:spcBef>
                <a:spcPct val="50000"/>
              </a:spcBef>
              <a:defRPr/>
            </a:pPr>
            <a:endParaRPr lang="en-US" sz="3000" dirty="0">
              <a:solidFill>
                <a:srgbClr val="0062AB"/>
              </a:solidFill>
              <a:latin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23" y="1241758"/>
            <a:ext cx="8735227" cy="3627402"/>
          </a:xfrm>
          <a:prstGeom prst="rect">
            <a:avLst/>
          </a:prstGeom>
        </p:spPr>
      </p:pic>
    </p:spTree>
    <p:extLst>
      <p:ext uri="{BB962C8B-B14F-4D97-AF65-F5344CB8AC3E}">
        <p14:creationId xmlns:p14="http://schemas.microsoft.com/office/powerpoint/2010/main" val="1076112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0"/>
            <a:ext cx="9169873" cy="6885384"/>
          </a:xfrm>
          <a:prstGeom prst="rect">
            <a:avLst/>
          </a:prstGeom>
        </p:spPr>
      </p:pic>
      <p:sp>
        <p:nvSpPr>
          <p:cNvPr id="5" name="Text Box 3"/>
          <p:cNvSpPr txBox="1">
            <a:spLocks noChangeArrowheads="1"/>
          </p:cNvSpPr>
          <p:nvPr/>
        </p:nvSpPr>
        <p:spPr bwMode="auto">
          <a:xfrm>
            <a:off x="152400" y="153987"/>
            <a:ext cx="90106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spcBef>
                <a:spcPct val="50000"/>
              </a:spcBef>
              <a:defRPr/>
            </a:pPr>
            <a:r>
              <a:rPr lang="en-US" sz="3600" b="1" dirty="0" smtClean="0">
                <a:solidFill>
                  <a:srgbClr val="0062AB"/>
                </a:solidFill>
                <a:latin typeface="Arial" charset="0"/>
              </a:rPr>
              <a:t>PAL </a:t>
            </a:r>
          </a:p>
          <a:p>
            <a:pPr defTabSz="457200">
              <a:spcBef>
                <a:spcPct val="50000"/>
              </a:spcBef>
              <a:defRPr/>
            </a:pPr>
            <a:endParaRPr lang="en-US" sz="3000" dirty="0">
              <a:solidFill>
                <a:srgbClr val="0062AB"/>
              </a:solidFill>
              <a:latin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16764"/>
            <a:ext cx="6931610" cy="4928460"/>
          </a:xfrm>
          <a:prstGeom prst="rect">
            <a:avLst/>
          </a:prstGeom>
        </p:spPr>
      </p:pic>
    </p:spTree>
    <p:extLst>
      <p:ext uri="{BB962C8B-B14F-4D97-AF65-F5344CB8AC3E}">
        <p14:creationId xmlns:p14="http://schemas.microsoft.com/office/powerpoint/2010/main" val="90067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27384"/>
            <a:ext cx="9169873" cy="6885384"/>
          </a:xfrm>
          <a:prstGeom prst="rect">
            <a:avLst/>
          </a:prstGeom>
        </p:spPr>
      </p:pic>
      <p:sp>
        <p:nvSpPr>
          <p:cNvPr id="4" name="TextBox 3"/>
          <p:cNvSpPr txBox="1"/>
          <p:nvPr/>
        </p:nvSpPr>
        <p:spPr>
          <a:xfrm>
            <a:off x="0" y="-152400"/>
            <a:ext cx="9144000" cy="984885"/>
          </a:xfrm>
          <a:prstGeom prst="rect">
            <a:avLst/>
          </a:prstGeom>
          <a:noFill/>
        </p:spPr>
        <p:txBody>
          <a:bodyPr wrap="square" rtlCol="0">
            <a:spAutoFit/>
          </a:bodyPr>
          <a:lstStyle/>
          <a:p>
            <a:pPr algn="ctr"/>
            <a:r>
              <a:rPr lang="es-ES" sz="4000" dirty="0" smtClean="0"/>
              <a:t>PAL!</a:t>
            </a:r>
          </a:p>
          <a:p>
            <a:pPr marL="285750" indent="-285750"/>
            <a:r>
              <a:rPr lang="es-ES" b="1" dirty="0" smtClean="0"/>
              <a:t>Structure | Logistics | Feedback</a:t>
            </a:r>
          </a:p>
        </p:txBody>
      </p:sp>
      <p:sp>
        <p:nvSpPr>
          <p:cNvPr id="3" name="Rectángulo 2"/>
          <p:cNvSpPr/>
          <p:nvPr/>
        </p:nvSpPr>
        <p:spPr>
          <a:xfrm>
            <a:off x="0" y="2654826"/>
            <a:ext cx="9144000" cy="1615827"/>
          </a:xfrm>
          <a:prstGeom prst="rect">
            <a:avLst/>
          </a:prstGeom>
        </p:spPr>
        <p:txBody>
          <a:bodyPr wrap="square">
            <a:spAutoFit/>
          </a:bodyPr>
          <a:lstStyle/>
          <a:p>
            <a:pPr marL="1200150" lvl="2" indent="-285750">
              <a:buFontTx/>
              <a:buChar char="-"/>
            </a:pPr>
            <a:r>
              <a:rPr lang="en-GB" dirty="0" smtClean="0"/>
              <a:t>Two mandatory workshops </a:t>
            </a:r>
          </a:p>
          <a:p>
            <a:pPr marL="1657350" lvl="3" indent="-285750">
              <a:buFontTx/>
              <a:buChar char="-"/>
            </a:pPr>
            <a:r>
              <a:rPr lang="en-GB" dirty="0" smtClean="0"/>
              <a:t>Facilitators are advised on group interaction techniques, error-correction, learning activities and resources</a:t>
            </a:r>
          </a:p>
          <a:p>
            <a:pPr marL="2114550" lvl="4" indent="-285750">
              <a:buFontTx/>
              <a:buChar char="-"/>
            </a:pPr>
            <a:r>
              <a:rPr lang="en-GB" sz="1500" i="1" dirty="0" smtClean="0"/>
              <a:t>“trained tutors are found consistently to use more effective teaching strategies than untrained tutors, including those required to promote tutees’ active engagement and independent problem solving-skills” </a:t>
            </a:r>
            <a:r>
              <a:rPr lang="en-GB" sz="1500" dirty="0" smtClean="0"/>
              <a:t>(Chapman, 2009)</a:t>
            </a:r>
          </a:p>
        </p:txBody>
      </p:sp>
      <p:sp>
        <p:nvSpPr>
          <p:cNvPr id="5" name="Rectángulo 4"/>
          <p:cNvSpPr/>
          <p:nvPr/>
        </p:nvSpPr>
        <p:spPr>
          <a:xfrm>
            <a:off x="0" y="4255026"/>
            <a:ext cx="9144000" cy="1615827"/>
          </a:xfrm>
          <a:prstGeom prst="rect">
            <a:avLst/>
          </a:prstGeom>
        </p:spPr>
        <p:txBody>
          <a:bodyPr wrap="square">
            <a:spAutoFit/>
          </a:bodyPr>
          <a:lstStyle/>
          <a:p>
            <a:pPr marL="1657350" lvl="3" indent="-285750">
              <a:buFontTx/>
              <a:buChar char="-"/>
            </a:pPr>
            <a:r>
              <a:rPr lang="en-GB" dirty="0" smtClean="0"/>
              <a:t>Participants get advise on how to benefit from the learning techniques they will be exposed to. Additionally, they are encouraged to show a positive attitude towards </a:t>
            </a:r>
            <a:r>
              <a:rPr lang="en-GB" dirty="0" err="1" smtClean="0"/>
              <a:t>PAL!’s</a:t>
            </a:r>
            <a:r>
              <a:rPr lang="en-GB" dirty="0" smtClean="0"/>
              <a:t> learning experience</a:t>
            </a:r>
          </a:p>
          <a:p>
            <a:pPr marL="2114550" lvl="4" indent="-285750">
              <a:buFontTx/>
              <a:buChar char="-"/>
            </a:pPr>
            <a:r>
              <a:rPr lang="en-GB" sz="1500" dirty="0" smtClean="0"/>
              <a:t>“tutees should be trained to exhibit effective learning behaviours such as attending to instructions, responding to questions, and applying feedback appropriately” (Chapman, 2009)</a:t>
            </a:r>
            <a:endParaRPr lang="en-GB" sz="1500" dirty="0"/>
          </a:p>
        </p:txBody>
      </p:sp>
      <p:sp>
        <p:nvSpPr>
          <p:cNvPr id="6" name="Rectángulo 5"/>
          <p:cNvSpPr/>
          <p:nvPr/>
        </p:nvSpPr>
        <p:spPr>
          <a:xfrm>
            <a:off x="0" y="838200"/>
            <a:ext cx="9144000" cy="1892826"/>
          </a:xfrm>
          <a:prstGeom prst="rect">
            <a:avLst/>
          </a:prstGeom>
        </p:spPr>
        <p:txBody>
          <a:bodyPr wrap="square">
            <a:spAutoFit/>
          </a:bodyPr>
          <a:lstStyle/>
          <a:p>
            <a:pPr marL="742950" lvl="1" indent="-285750">
              <a:buFontTx/>
              <a:buChar char="-"/>
            </a:pPr>
            <a:r>
              <a:rPr lang="es-ES" b="1" dirty="0" smtClean="0"/>
              <a:t>Structure:</a:t>
            </a:r>
          </a:p>
          <a:p>
            <a:pPr marL="1200150" lvl="2" indent="-285750">
              <a:buFontTx/>
              <a:buChar char="-"/>
            </a:pPr>
            <a:r>
              <a:rPr lang="en-GB" dirty="0" smtClean="0"/>
              <a:t>Year 4 and year 2 students </a:t>
            </a:r>
            <a:r>
              <a:rPr lang="en-GB" i="1" dirty="0" smtClean="0"/>
              <a:t>facilitate</a:t>
            </a:r>
            <a:r>
              <a:rPr lang="en-GB" dirty="0" smtClean="0"/>
              <a:t> learning to year 1 </a:t>
            </a:r>
            <a:r>
              <a:rPr lang="en-GB" i="1" dirty="0" smtClean="0"/>
              <a:t>participants</a:t>
            </a:r>
          </a:p>
          <a:p>
            <a:pPr marL="1657350" lvl="3" indent="-285750">
              <a:buFontTx/>
              <a:buChar char="-"/>
            </a:pPr>
            <a:r>
              <a:rPr lang="en-GB" sz="1500" i="1" dirty="0" smtClean="0"/>
              <a:t>“the definition of the ‘teacher’ has been </a:t>
            </a:r>
            <a:r>
              <a:rPr lang="en-GB" sz="1500" i="1" dirty="0" err="1" smtClean="0"/>
              <a:t>problematized</a:t>
            </a:r>
            <a:r>
              <a:rPr lang="en-GB" sz="1500" i="1" dirty="0" smtClean="0"/>
              <a:t> [with] the overlap between teachers and learners (encouraged, for example, by the development of peer-assisted learning)” </a:t>
            </a:r>
            <a:r>
              <a:rPr lang="en-GB" sz="1500" dirty="0" smtClean="0"/>
              <a:t>(Scott, 2005)</a:t>
            </a:r>
          </a:p>
          <a:p>
            <a:pPr marL="2114550" lvl="4" indent="-285750">
              <a:buFontTx/>
              <a:buChar char="-"/>
            </a:pPr>
            <a:r>
              <a:rPr lang="en-GB" dirty="0" smtClean="0"/>
              <a:t>The scheme </a:t>
            </a:r>
            <a:r>
              <a:rPr lang="en-GB" b="1" i="1" dirty="0" smtClean="0"/>
              <a:t>supplements</a:t>
            </a:r>
            <a:r>
              <a:rPr lang="en-GB" dirty="0" smtClean="0"/>
              <a:t> students’ learning experience </a:t>
            </a:r>
          </a:p>
          <a:p>
            <a:pPr marL="2114550" lvl="4" indent="-285750">
              <a:buFontTx/>
              <a:buChar char="-"/>
            </a:pPr>
            <a:r>
              <a:rPr lang="en-GB" dirty="0" smtClean="0"/>
              <a:t>Teachers become managers of effective learning</a:t>
            </a:r>
          </a:p>
        </p:txBody>
      </p:sp>
    </p:spTree>
    <p:extLst>
      <p:ext uri="{BB962C8B-B14F-4D97-AF65-F5344CB8AC3E}">
        <p14:creationId xmlns:p14="http://schemas.microsoft.com/office/powerpoint/2010/main" val="28890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27384"/>
            <a:ext cx="9169873" cy="6885384"/>
          </a:xfrm>
          <a:prstGeom prst="rect">
            <a:avLst/>
          </a:prstGeom>
        </p:spPr>
      </p:pic>
      <p:sp>
        <p:nvSpPr>
          <p:cNvPr id="4" name="TextBox 3"/>
          <p:cNvSpPr txBox="1"/>
          <p:nvPr/>
        </p:nvSpPr>
        <p:spPr>
          <a:xfrm>
            <a:off x="0" y="-152400"/>
            <a:ext cx="9144000" cy="2970044"/>
          </a:xfrm>
          <a:prstGeom prst="rect">
            <a:avLst/>
          </a:prstGeom>
          <a:noFill/>
        </p:spPr>
        <p:txBody>
          <a:bodyPr wrap="square" rtlCol="0">
            <a:spAutoFit/>
          </a:bodyPr>
          <a:lstStyle/>
          <a:p>
            <a:pPr algn="ctr"/>
            <a:r>
              <a:rPr lang="es-ES" sz="4000" dirty="0" smtClean="0"/>
              <a:t>PAL!</a:t>
            </a:r>
            <a:endParaRPr lang="es-ES" dirty="0"/>
          </a:p>
          <a:p>
            <a:pPr marL="742950" lvl="1" indent="-285750">
              <a:buFontTx/>
              <a:buChar char="-"/>
            </a:pPr>
            <a:r>
              <a:rPr lang="es-ES" b="1" dirty="0" err="1" smtClean="0"/>
              <a:t>Structure</a:t>
            </a:r>
            <a:r>
              <a:rPr lang="es-ES" b="1" dirty="0" smtClean="0"/>
              <a:t>:</a:t>
            </a:r>
          </a:p>
          <a:p>
            <a:pPr marL="1200150" lvl="2" indent="-285750">
              <a:buFontTx/>
              <a:buChar char="-"/>
            </a:pPr>
            <a:r>
              <a:rPr lang="en-GB" dirty="0"/>
              <a:t>F</a:t>
            </a:r>
            <a:r>
              <a:rPr lang="en-GB" dirty="0" smtClean="0"/>
              <a:t>acilitators and participants are grouped according to their level and language/s of study</a:t>
            </a:r>
          </a:p>
          <a:p>
            <a:pPr marL="1657350" lvl="3" indent="-285750">
              <a:buFontTx/>
              <a:buChar char="-"/>
            </a:pPr>
            <a:r>
              <a:rPr lang="en-GB" sz="1500" i="1" dirty="0" smtClean="0"/>
              <a:t>“cross-level peer tutoring category, based on an unequal status built on existing differences, such as level of achievement </a:t>
            </a:r>
            <a:r>
              <a:rPr lang="en-GB" sz="1500" dirty="0" smtClean="0"/>
              <a:t>(</a:t>
            </a:r>
            <a:r>
              <a:rPr lang="en-GB" sz="1500" dirty="0" err="1" smtClean="0"/>
              <a:t>Falchikov</a:t>
            </a:r>
            <a:r>
              <a:rPr lang="en-GB" sz="1500" dirty="0" smtClean="0"/>
              <a:t>, 2001)</a:t>
            </a:r>
          </a:p>
          <a:p>
            <a:pPr marL="2114550" lvl="4" indent="-285750">
              <a:buFontTx/>
              <a:buChar char="-"/>
            </a:pPr>
            <a:r>
              <a:rPr lang="en-GB" dirty="0" smtClean="0"/>
              <a:t>PAL! as Supplemental Instruction</a:t>
            </a:r>
          </a:p>
          <a:p>
            <a:pPr marL="2571750" lvl="5" indent="-285750">
              <a:buFontTx/>
              <a:buChar char="-"/>
            </a:pPr>
            <a:r>
              <a:rPr lang="en-GB" sz="1500" dirty="0" smtClean="0"/>
              <a:t>SI follows a constructivist model of cognitive development, as learners must be actively involved in constructing knowledge themselves in order to be successful (</a:t>
            </a:r>
            <a:r>
              <a:rPr lang="en-GB" sz="1500" dirty="0" err="1" smtClean="0"/>
              <a:t>Falchikov</a:t>
            </a:r>
            <a:r>
              <a:rPr lang="en-GB" sz="1500" dirty="0" smtClean="0"/>
              <a:t>, 2001)</a:t>
            </a:r>
          </a:p>
        </p:txBody>
      </p:sp>
      <p:sp>
        <p:nvSpPr>
          <p:cNvPr id="3" name="Rectángulo 2"/>
          <p:cNvSpPr/>
          <p:nvPr/>
        </p:nvSpPr>
        <p:spPr>
          <a:xfrm>
            <a:off x="0" y="2713672"/>
            <a:ext cx="9144000" cy="646331"/>
          </a:xfrm>
          <a:prstGeom prst="rect">
            <a:avLst/>
          </a:prstGeom>
        </p:spPr>
        <p:txBody>
          <a:bodyPr wrap="square">
            <a:spAutoFit/>
          </a:bodyPr>
          <a:lstStyle/>
          <a:p>
            <a:pPr marL="2114550" lvl="4" indent="-285750">
              <a:buFontTx/>
              <a:buChar char="-"/>
            </a:pPr>
            <a:r>
              <a:rPr lang="en-GB" dirty="0" smtClean="0"/>
              <a:t>Academic Services’ advise: 2 facilitators/1 participant guarantee an effective group interaction</a:t>
            </a:r>
          </a:p>
        </p:txBody>
      </p:sp>
      <p:sp>
        <p:nvSpPr>
          <p:cNvPr id="5" name="Rectángulo 4"/>
          <p:cNvSpPr/>
          <p:nvPr/>
        </p:nvSpPr>
        <p:spPr>
          <a:xfrm>
            <a:off x="0" y="3323272"/>
            <a:ext cx="9144000" cy="646331"/>
          </a:xfrm>
          <a:prstGeom prst="rect">
            <a:avLst/>
          </a:prstGeom>
        </p:spPr>
        <p:txBody>
          <a:bodyPr wrap="square">
            <a:spAutoFit/>
          </a:bodyPr>
          <a:lstStyle/>
          <a:p>
            <a:pPr marL="2114550" lvl="4" indent="-285750">
              <a:buFontTx/>
              <a:buChar char="-"/>
            </a:pPr>
            <a:r>
              <a:rPr lang="en-GB" dirty="0" smtClean="0"/>
              <a:t>Each group is committed to an initial trial period of 5 weeks, one hour per week</a:t>
            </a:r>
          </a:p>
        </p:txBody>
      </p:sp>
      <p:sp>
        <p:nvSpPr>
          <p:cNvPr id="6" name="Rectángulo 5"/>
          <p:cNvSpPr/>
          <p:nvPr/>
        </p:nvSpPr>
        <p:spPr>
          <a:xfrm>
            <a:off x="0" y="3932872"/>
            <a:ext cx="9144000" cy="1477328"/>
          </a:xfrm>
          <a:prstGeom prst="rect">
            <a:avLst/>
          </a:prstGeom>
        </p:spPr>
        <p:txBody>
          <a:bodyPr wrap="square">
            <a:spAutoFit/>
          </a:bodyPr>
          <a:lstStyle/>
          <a:p>
            <a:pPr marL="1200150" lvl="2" indent="-285750">
              <a:buFontTx/>
              <a:buChar char="-"/>
            </a:pPr>
            <a:r>
              <a:rPr lang="en-GB" dirty="0" smtClean="0"/>
              <a:t>Figures: 67 applications; Facilitators: 38; Participants: 29 (10 PAL! groups)</a:t>
            </a:r>
          </a:p>
          <a:p>
            <a:pPr marL="2114550" lvl="4" indent="-285750">
              <a:buFontTx/>
              <a:buChar char="-"/>
            </a:pPr>
            <a:r>
              <a:rPr lang="en-GB" dirty="0" smtClean="0"/>
              <a:t>Significant drop out in term 2 (but still 9 PAL! groups)</a:t>
            </a:r>
          </a:p>
          <a:p>
            <a:pPr marL="2114550" lvl="4" indent="-285750">
              <a:buFontTx/>
              <a:buChar char="-"/>
            </a:pPr>
            <a:r>
              <a:rPr lang="en-GB" dirty="0" smtClean="0"/>
              <a:t>2013-14: 19 PAL! groups covering Beginners Spanish, Post-A level Spanish, Beginners Russian, Post- A level Russian, Beginners Italian, French and German.</a:t>
            </a:r>
            <a:endParaRPr lang="en-GB" dirty="0"/>
          </a:p>
        </p:txBody>
      </p:sp>
    </p:spTree>
    <p:extLst>
      <p:ext uri="{BB962C8B-B14F-4D97-AF65-F5344CB8AC3E}">
        <p14:creationId xmlns:p14="http://schemas.microsoft.com/office/powerpoint/2010/main" val="9059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27384"/>
            <a:ext cx="9169873" cy="6885384"/>
          </a:xfrm>
          <a:prstGeom prst="rect">
            <a:avLst/>
          </a:prstGeom>
        </p:spPr>
      </p:pic>
      <p:sp>
        <p:nvSpPr>
          <p:cNvPr id="4" name="TextBox 3"/>
          <p:cNvSpPr txBox="1"/>
          <p:nvPr/>
        </p:nvSpPr>
        <p:spPr>
          <a:xfrm>
            <a:off x="0" y="-152400"/>
            <a:ext cx="9144000" cy="2923877"/>
          </a:xfrm>
          <a:prstGeom prst="rect">
            <a:avLst/>
          </a:prstGeom>
          <a:noFill/>
        </p:spPr>
        <p:txBody>
          <a:bodyPr wrap="square" rtlCol="0">
            <a:spAutoFit/>
          </a:bodyPr>
          <a:lstStyle/>
          <a:p>
            <a:pPr algn="ctr"/>
            <a:r>
              <a:rPr lang="es-ES" sz="4000" dirty="0" smtClean="0"/>
              <a:t>PAL!</a:t>
            </a:r>
            <a:endParaRPr lang="es-ES" dirty="0"/>
          </a:p>
          <a:p>
            <a:pPr marL="742950" lvl="1" indent="-285750">
              <a:buFontTx/>
              <a:buChar char="-"/>
            </a:pPr>
            <a:r>
              <a:rPr lang="es-ES" b="1" dirty="0" err="1" smtClean="0"/>
              <a:t>Logistics</a:t>
            </a:r>
            <a:r>
              <a:rPr lang="es-ES" b="1" dirty="0" smtClean="0"/>
              <a:t>:</a:t>
            </a:r>
          </a:p>
          <a:p>
            <a:pPr marL="1200150" lvl="2" indent="-285750">
              <a:buFontTx/>
              <a:buChar char="-"/>
            </a:pPr>
            <a:r>
              <a:rPr lang="en-GB" dirty="0" smtClean="0"/>
              <a:t>Limited financial investment required:</a:t>
            </a:r>
          </a:p>
          <a:p>
            <a:pPr marL="1657350" lvl="3" indent="-285750">
              <a:buFontTx/>
              <a:buChar char="-"/>
            </a:pPr>
            <a:r>
              <a:rPr lang="en-GB" i="1" dirty="0" smtClean="0"/>
              <a:t>Proliferation of peer-assisted learning schemes nationwide:</a:t>
            </a:r>
          </a:p>
          <a:p>
            <a:pPr marL="2114550" lvl="4" indent="-285750">
              <a:buFontTx/>
              <a:buChar char="-"/>
            </a:pPr>
            <a:r>
              <a:rPr lang="en-GB" sz="1500" i="1" dirty="0" smtClean="0"/>
              <a:t>“although student numbers have increased, resources and funding haven’t to the same extent, so the benefits of encouraging and supporting students to learn from and with each other are obvious”</a:t>
            </a:r>
            <a:r>
              <a:rPr lang="en-GB" sz="1500" dirty="0" smtClean="0"/>
              <a:t> (</a:t>
            </a:r>
            <a:r>
              <a:rPr lang="en-GB" sz="1500" dirty="0" err="1" smtClean="0"/>
              <a:t>Exley</a:t>
            </a:r>
            <a:r>
              <a:rPr lang="en-GB" sz="1500" dirty="0" smtClean="0"/>
              <a:t> and </a:t>
            </a:r>
            <a:r>
              <a:rPr lang="en-GB" sz="1500" dirty="0" err="1" smtClean="0"/>
              <a:t>Dennick</a:t>
            </a:r>
            <a:r>
              <a:rPr lang="en-GB" sz="1500" dirty="0" smtClean="0"/>
              <a:t>, 2004)</a:t>
            </a:r>
          </a:p>
          <a:p>
            <a:pPr marL="2114550" lvl="4" indent="-285750">
              <a:buFontTx/>
              <a:buChar char="-"/>
            </a:pPr>
            <a:r>
              <a:rPr lang="en-GB" sz="1500" i="1" dirty="0"/>
              <a:t>P</a:t>
            </a:r>
            <a:r>
              <a:rPr lang="en-GB" sz="1500" i="1" dirty="0" smtClean="0"/>
              <a:t>eer learning is particularly effective in subjects with large classes </a:t>
            </a:r>
            <a:r>
              <a:rPr lang="en-GB" sz="1500" dirty="0" smtClean="0"/>
              <a:t>(Biggs and Tang, 2007)</a:t>
            </a:r>
          </a:p>
          <a:p>
            <a:pPr marL="2114550" lvl="4" indent="-285750">
              <a:buFontTx/>
              <a:buChar char="-"/>
            </a:pPr>
            <a:r>
              <a:rPr lang="en-GB" sz="1500" i="1" dirty="0" smtClean="0"/>
              <a:t>Peer learning is useful when HE cannot guarantee a fully personalised learning experience</a:t>
            </a:r>
            <a:r>
              <a:rPr lang="en-GB" sz="1500" dirty="0" smtClean="0"/>
              <a:t> (</a:t>
            </a:r>
            <a:r>
              <a:rPr lang="en-GB" sz="1500" dirty="0" err="1" smtClean="0"/>
              <a:t>Exley</a:t>
            </a:r>
            <a:r>
              <a:rPr lang="en-GB" sz="1500" dirty="0" smtClean="0"/>
              <a:t> and </a:t>
            </a:r>
            <a:r>
              <a:rPr lang="en-GB" sz="1500" dirty="0" err="1" smtClean="0"/>
              <a:t>Dennick</a:t>
            </a:r>
            <a:r>
              <a:rPr lang="en-GB" sz="1500" dirty="0" smtClean="0"/>
              <a:t>, 2004)</a:t>
            </a:r>
          </a:p>
        </p:txBody>
      </p:sp>
      <p:sp>
        <p:nvSpPr>
          <p:cNvPr id="3" name="Rectángulo 2"/>
          <p:cNvSpPr/>
          <p:nvPr/>
        </p:nvSpPr>
        <p:spPr>
          <a:xfrm>
            <a:off x="0" y="2793427"/>
            <a:ext cx="9144000" cy="1754327"/>
          </a:xfrm>
          <a:prstGeom prst="rect">
            <a:avLst/>
          </a:prstGeom>
        </p:spPr>
        <p:txBody>
          <a:bodyPr wrap="square">
            <a:spAutoFit/>
          </a:bodyPr>
          <a:lstStyle/>
          <a:p>
            <a:pPr marL="1657350" lvl="3" indent="-285750">
              <a:buFontTx/>
              <a:buChar char="-"/>
            </a:pPr>
            <a:r>
              <a:rPr lang="en-GB" dirty="0" smtClean="0"/>
              <a:t>Support:</a:t>
            </a:r>
          </a:p>
          <a:p>
            <a:pPr marL="2571750" lvl="5" indent="-285750">
              <a:buFontTx/>
              <a:buChar char="-"/>
            </a:pPr>
            <a:r>
              <a:rPr lang="en-GB" dirty="0" smtClean="0"/>
              <a:t>Resource Assistants at the Foreign Language Centre.</a:t>
            </a:r>
          </a:p>
          <a:p>
            <a:pPr marL="3028950" lvl="6" indent="-285750">
              <a:buFontTx/>
              <a:buChar char="-"/>
            </a:pPr>
            <a:r>
              <a:rPr lang="en-GB" dirty="0" smtClean="0"/>
              <a:t>RAs arrange PAL! groups, provide students with specific information about the scheme, monitor attendance, gather feedback, and make sure that all students understand </a:t>
            </a:r>
            <a:r>
              <a:rPr lang="en-GB" dirty="0" err="1" smtClean="0"/>
              <a:t>PAL’s</a:t>
            </a:r>
            <a:r>
              <a:rPr lang="en-GB" dirty="0" smtClean="0"/>
              <a:t> code of practice</a:t>
            </a:r>
          </a:p>
        </p:txBody>
      </p:sp>
      <p:sp>
        <p:nvSpPr>
          <p:cNvPr id="5" name="Rectángulo 4"/>
          <p:cNvSpPr/>
          <p:nvPr/>
        </p:nvSpPr>
        <p:spPr>
          <a:xfrm>
            <a:off x="0" y="4488698"/>
            <a:ext cx="9144000" cy="1200329"/>
          </a:xfrm>
          <a:prstGeom prst="rect">
            <a:avLst/>
          </a:prstGeom>
        </p:spPr>
        <p:txBody>
          <a:bodyPr wrap="square">
            <a:spAutoFit/>
          </a:bodyPr>
          <a:lstStyle/>
          <a:p>
            <a:pPr marL="2571750" lvl="5" indent="-285750">
              <a:buFontTx/>
              <a:buChar char="-"/>
            </a:pPr>
            <a:r>
              <a:rPr lang="en-GB" dirty="0" smtClean="0"/>
              <a:t>University’s Learning Development Services and Academic Skills advisors</a:t>
            </a:r>
          </a:p>
          <a:p>
            <a:pPr marL="3028950" lvl="6" indent="-285750">
              <a:buFontTx/>
              <a:buChar char="-"/>
            </a:pPr>
            <a:r>
              <a:rPr lang="es-ES" dirty="0" smtClean="0"/>
              <a:t>Co-organise workshops, provide advise on logistics and group interaction</a:t>
            </a:r>
            <a:endParaRPr lang="en-GB" dirty="0" smtClean="0"/>
          </a:p>
        </p:txBody>
      </p:sp>
    </p:spTree>
    <p:extLst>
      <p:ext uri="{BB962C8B-B14F-4D97-AF65-F5344CB8AC3E}">
        <p14:creationId xmlns:p14="http://schemas.microsoft.com/office/powerpoint/2010/main" val="32339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UoE Corporate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 y="-27384"/>
            <a:ext cx="9169873" cy="6885384"/>
          </a:xfrm>
          <a:prstGeom prst="rect">
            <a:avLst/>
          </a:prstGeom>
        </p:spPr>
      </p:pic>
      <p:sp>
        <p:nvSpPr>
          <p:cNvPr id="4" name="TextBox 3"/>
          <p:cNvSpPr txBox="1"/>
          <p:nvPr/>
        </p:nvSpPr>
        <p:spPr>
          <a:xfrm>
            <a:off x="0" y="-152400"/>
            <a:ext cx="9144000" cy="2923878"/>
          </a:xfrm>
          <a:prstGeom prst="rect">
            <a:avLst/>
          </a:prstGeom>
          <a:noFill/>
        </p:spPr>
        <p:txBody>
          <a:bodyPr wrap="square" rtlCol="0">
            <a:spAutoFit/>
          </a:bodyPr>
          <a:lstStyle/>
          <a:p>
            <a:pPr algn="ctr"/>
            <a:r>
              <a:rPr lang="es-ES" sz="4000" dirty="0" smtClean="0"/>
              <a:t>PAL!</a:t>
            </a:r>
            <a:endParaRPr lang="es-ES" dirty="0"/>
          </a:p>
          <a:p>
            <a:pPr marL="742950" lvl="1" indent="-285750">
              <a:buFontTx/>
              <a:buChar char="-"/>
            </a:pPr>
            <a:r>
              <a:rPr lang="es-ES" b="1" dirty="0" err="1" smtClean="0"/>
              <a:t>Feedback</a:t>
            </a:r>
            <a:r>
              <a:rPr lang="es-ES" b="1" dirty="0" smtClean="0"/>
              <a:t>:</a:t>
            </a:r>
          </a:p>
          <a:p>
            <a:pPr marL="1200150" lvl="2" indent="-285750">
              <a:buFontTx/>
              <a:buChar char="-"/>
            </a:pPr>
            <a:r>
              <a:rPr lang="en-GB" dirty="0" smtClean="0"/>
              <a:t>Participants:</a:t>
            </a:r>
          </a:p>
          <a:p>
            <a:pPr marL="1657350" lvl="3" indent="-285750">
              <a:buFontTx/>
              <a:buChar char="-"/>
            </a:pPr>
            <a:r>
              <a:rPr lang="en-GB" dirty="0"/>
              <a:t>D</a:t>
            </a:r>
            <a:r>
              <a:rPr lang="en-GB" dirty="0" smtClean="0"/>
              <a:t>iscussions about their facilitators’ YA experience, in preparation for their own YA</a:t>
            </a:r>
          </a:p>
          <a:p>
            <a:pPr marL="1657350" lvl="3" indent="-285750">
              <a:buFontTx/>
              <a:buChar char="-"/>
            </a:pPr>
            <a:r>
              <a:rPr lang="en-GB" dirty="0" smtClean="0"/>
              <a:t>Relaxed and comfortable environment, in contrast to the more formal context of a language class. </a:t>
            </a:r>
          </a:p>
          <a:p>
            <a:pPr marL="1657350" lvl="3" indent="-285750">
              <a:buFontTx/>
              <a:buChar char="-"/>
            </a:pPr>
            <a:r>
              <a:rPr lang="en-GB" dirty="0" smtClean="0"/>
              <a:t>Tailored approach to learning, as the skills and activities covered are negotiated </a:t>
            </a:r>
          </a:p>
        </p:txBody>
      </p:sp>
      <p:sp>
        <p:nvSpPr>
          <p:cNvPr id="3" name="Rectángulo 2"/>
          <p:cNvSpPr/>
          <p:nvPr/>
        </p:nvSpPr>
        <p:spPr>
          <a:xfrm>
            <a:off x="0" y="2658070"/>
            <a:ext cx="9144000" cy="1477328"/>
          </a:xfrm>
          <a:prstGeom prst="rect">
            <a:avLst/>
          </a:prstGeom>
        </p:spPr>
        <p:txBody>
          <a:bodyPr wrap="square">
            <a:spAutoFit/>
          </a:bodyPr>
          <a:lstStyle/>
          <a:p>
            <a:pPr marL="1200150" lvl="2" indent="-285750">
              <a:buFontTx/>
              <a:buChar char="-"/>
            </a:pPr>
            <a:r>
              <a:rPr lang="en-GB" dirty="0" smtClean="0"/>
              <a:t>Facilitators:</a:t>
            </a:r>
          </a:p>
          <a:p>
            <a:pPr marL="1657350" lvl="3" indent="-285750">
              <a:buFontTx/>
              <a:buChar char="-"/>
            </a:pPr>
            <a:r>
              <a:rPr lang="en-GB" dirty="0" smtClean="0"/>
              <a:t>Consolidation of knowledge and further reflection on the intricacies of the language of study</a:t>
            </a:r>
          </a:p>
          <a:p>
            <a:pPr marL="1657350" lvl="3" indent="-285750">
              <a:buFontTx/>
              <a:buChar char="-"/>
            </a:pPr>
            <a:r>
              <a:rPr lang="en-GB" dirty="0" smtClean="0"/>
              <a:t>Employability and transferable skills: PAL! makes students more attractive to employers and provides evidence of </a:t>
            </a:r>
            <a:r>
              <a:rPr lang="en-GB" dirty="0" err="1" smtClean="0"/>
              <a:t>proactivity</a:t>
            </a:r>
            <a:r>
              <a:rPr lang="en-GB" dirty="0" smtClean="0"/>
              <a:t>. </a:t>
            </a:r>
            <a:r>
              <a:rPr lang="en-GB" smtClean="0"/>
              <a:t>Exeter Award</a:t>
            </a:r>
            <a:endParaRPr lang="en-GB" dirty="0" smtClean="0"/>
          </a:p>
        </p:txBody>
      </p:sp>
      <p:sp>
        <p:nvSpPr>
          <p:cNvPr id="5" name="Rectángulo 4"/>
          <p:cNvSpPr/>
          <p:nvPr/>
        </p:nvSpPr>
        <p:spPr>
          <a:xfrm>
            <a:off x="0" y="4486870"/>
            <a:ext cx="9144000" cy="923330"/>
          </a:xfrm>
          <a:prstGeom prst="rect">
            <a:avLst/>
          </a:prstGeom>
        </p:spPr>
        <p:txBody>
          <a:bodyPr wrap="square">
            <a:spAutoFit/>
          </a:bodyPr>
          <a:lstStyle/>
          <a:p>
            <a:pPr lvl="1"/>
            <a:r>
              <a:rPr lang="en-GB" i="1" dirty="0" smtClean="0"/>
              <a:t>“Any effective future self must be a possible self; therefore the point of imagining an ideal future self is not to indulge in idle fantasy but to construct a future possible reality that can be planned for and worked towards” </a:t>
            </a:r>
            <a:r>
              <a:rPr lang="en-GB" dirty="0" smtClean="0"/>
              <a:t>(</a:t>
            </a:r>
            <a:r>
              <a:rPr lang="en-GB" dirty="0" err="1" smtClean="0"/>
              <a:t>Haldfield</a:t>
            </a:r>
            <a:r>
              <a:rPr lang="en-GB" dirty="0" smtClean="0"/>
              <a:t> and </a:t>
            </a:r>
            <a:r>
              <a:rPr lang="en-GB" dirty="0" err="1" smtClean="0"/>
              <a:t>Dörnyei</a:t>
            </a:r>
            <a:r>
              <a:rPr lang="en-GB" dirty="0" smtClean="0"/>
              <a:t>, 2013)</a:t>
            </a:r>
          </a:p>
        </p:txBody>
      </p:sp>
    </p:spTree>
    <p:extLst>
      <p:ext uri="{BB962C8B-B14F-4D97-AF65-F5344CB8AC3E}">
        <p14:creationId xmlns:p14="http://schemas.microsoft.com/office/powerpoint/2010/main" val="10374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1612</Words>
  <Application>Microsoft Office PowerPoint</Application>
  <PresentationFormat>On-screen Show (4:3)</PresentationFormat>
  <Paragraphs>114</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Garcia-Precedo, Juan</dc:creator>
  <cp:lastModifiedBy>Nash S.</cp:lastModifiedBy>
  <cp:revision>21</cp:revision>
  <dcterms:created xsi:type="dcterms:W3CDTF">2014-07-10T06:32:14Z</dcterms:created>
  <dcterms:modified xsi:type="dcterms:W3CDTF">2014-07-16T15:51:52Z</dcterms:modified>
</cp:coreProperties>
</file>